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0" r:id="rId5"/>
    <p:sldId id="261" r:id="rId6"/>
    <p:sldId id="262" r:id="rId7"/>
    <p:sldId id="264" r:id="rId8"/>
    <p:sldId id="265" r:id="rId9"/>
    <p:sldId id="266"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69" d="100"/>
          <a:sy n="69" d="100"/>
        </p:scale>
        <p:origin x="-138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427D714-C069-4603-9116-680CBD4A2A42}" type="datetimeFigureOut">
              <a:rPr lang="en-US" smtClean="0"/>
              <a:pPr/>
              <a:t>12/4/2013</a:t>
            </a:fld>
            <a:endParaRPr lang="en-US"/>
          </a:p>
        </p:txBody>
      </p:sp>
      <p:sp>
        <p:nvSpPr>
          <p:cNvPr id="16" name="Slide Number Placeholder 15"/>
          <p:cNvSpPr>
            <a:spLocks noGrp="1"/>
          </p:cNvSpPr>
          <p:nvPr>
            <p:ph type="sldNum" sz="quarter" idx="11"/>
          </p:nvPr>
        </p:nvSpPr>
        <p:spPr/>
        <p:txBody>
          <a:bodyPr/>
          <a:lstStyle/>
          <a:p>
            <a:fld id="{A4C144C5-FC80-4D3B-9DEA-DDA88A4E7F90}"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27D714-C069-4603-9116-680CBD4A2A42}"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144C5-FC80-4D3B-9DEA-DDA88A4E7F9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27D714-C069-4603-9116-680CBD4A2A42}"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144C5-FC80-4D3B-9DEA-DDA88A4E7F9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427D714-C069-4603-9116-680CBD4A2A42}" type="datetimeFigureOut">
              <a:rPr lang="en-US" smtClean="0"/>
              <a:pPr/>
              <a:t>12/4/2013</a:t>
            </a:fld>
            <a:endParaRPr lang="en-US"/>
          </a:p>
        </p:txBody>
      </p:sp>
      <p:sp>
        <p:nvSpPr>
          <p:cNvPr id="15" name="Slide Number Placeholder 14"/>
          <p:cNvSpPr>
            <a:spLocks noGrp="1"/>
          </p:cNvSpPr>
          <p:nvPr>
            <p:ph type="sldNum" sz="quarter" idx="15"/>
          </p:nvPr>
        </p:nvSpPr>
        <p:spPr/>
        <p:txBody>
          <a:bodyPr/>
          <a:lstStyle>
            <a:lvl1pPr algn="ctr">
              <a:defRPr/>
            </a:lvl1pPr>
          </a:lstStyle>
          <a:p>
            <a:fld id="{A4C144C5-FC80-4D3B-9DEA-DDA88A4E7F90}"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427D714-C069-4603-9116-680CBD4A2A42}"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144C5-FC80-4D3B-9DEA-DDA88A4E7F90}"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427D714-C069-4603-9116-680CBD4A2A42}" type="datetimeFigureOut">
              <a:rPr lang="en-US" smtClean="0"/>
              <a:pPr/>
              <a:t>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C144C5-FC80-4D3B-9DEA-DDA88A4E7F9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4C144C5-FC80-4D3B-9DEA-DDA88A4E7F90}"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4427D714-C069-4603-9116-680CBD4A2A42}" type="datetimeFigureOut">
              <a:rPr lang="en-US" smtClean="0"/>
              <a:pPr/>
              <a:t>12/4/2013</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427D714-C069-4603-9116-680CBD4A2A42}" type="datetimeFigureOut">
              <a:rPr lang="en-US" smtClean="0"/>
              <a:pPr/>
              <a:t>12/4/2013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C144C5-FC80-4D3B-9DEA-DDA88A4E7F9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27D714-C069-4603-9116-680CBD4A2A42}" type="datetimeFigureOut">
              <a:rPr lang="en-US" smtClean="0"/>
              <a:pPr/>
              <a:t>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C144C5-FC80-4D3B-9DEA-DDA88A4E7F9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427D714-C069-4603-9116-680CBD4A2A42}" type="datetimeFigureOut">
              <a:rPr lang="en-US" smtClean="0"/>
              <a:pPr/>
              <a:t>12/4/2013</a:t>
            </a:fld>
            <a:endParaRPr lang="en-US"/>
          </a:p>
        </p:txBody>
      </p:sp>
      <p:sp>
        <p:nvSpPr>
          <p:cNvPr id="9" name="Slide Number Placeholder 8"/>
          <p:cNvSpPr>
            <a:spLocks noGrp="1"/>
          </p:cNvSpPr>
          <p:nvPr>
            <p:ph type="sldNum" sz="quarter" idx="15"/>
          </p:nvPr>
        </p:nvSpPr>
        <p:spPr/>
        <p:txBody>
          <a:bodyPr/>
          <a:lstStyle/>
          <a:p>
            <a:fld id="{A4C144C5-FC80-4D3B-9DEA-DDA88A4E7F90}"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427D714-C069-4603-9116-680CBD4A2A42}" type="datetimeFigureOut">
              <a:rPr lang="en-US" smtClean="0"/>
              <a:pPr/>
              <a:t>12/4/2013</a:t>
            </a:fld>
            <a:endParaRPr lang="en-US"/>
          </a:p>
        </p:txBody>
      </p:sp>
      <p:sp>
        <p:nvSpPr>
          <p:cNvPr id="9" name="Slide Number Placeholder 8"/>
          <p:cNvSpPr>
            <a:spLocks noGrp="1"/>
          </p:cNvSpPr>
          <p:nvPr>
            <p:ph type="sldNum" sz="quarter" idx="11"/>
          </p:nvPr>
        </p:nvSpPr>
        <p:spPr/>
        <p:txBody>
          <a:bodyPr/>
          <a:lstStyle/>
          <a:p>
            <a:fld id="{A4C144C5-FC80-4D3B-9DEA-DDA88A4E7F90}"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427D714-C069-4603-9116-680CBD4A2A42}" type="datetimeFigureOut">
              <a:rPr lang="en-US" smtClean="0"/>
              <a:pPr/>
              <a:t>12/4/2013</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4C144C5-FC80-4D3B-9DEA-DDA88A4E7F90}"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The Last Stand</a:t>
            </a:r>
          </a:p>
          <a:p>
            <a:r>
              <a:rPr lang="en-US" dirty="0" smtClean="0"/>
              <a:t>(AD 74)</a:t>
            </a:r>
            <a:endParaRPr lang="en-US" dirty="0"/>
          </a:p>
        </p:txBody>
      </p:sp>
      <p:sp>
        <p:nvSpPr>
          <p:cNvPr id="2" name="Title 1"/>
          <p:cNvSpPr>
            <a:spLocks noGrp="1"/>
          </p:cNvSpPr>
          <p:nvPr>
            <p:ph type="ctrTitle"/>
          </p:nvPr>
        </p:nvSpPr>
        <p:spPr/>
        <p:txBody>
          <a:bodyPr/>
          <a:lstStyle/>
          <a:p>
            <a:r>
              <a:rPr smtClean="0"/>
              <a:t>Masada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066800"/>
          </a:xfrm>
        </p:spPr>
        <p:txBody>
          <a:bodyPr/>
          <a:lstStyle/>
          <a:p>
            <a:r>
              <a:rPr smtClean="0"/>
              <a:t>Masada</a:t>
            </a:r>
            <a:endParaRPr lang="en-US" dirty="0"/>
          </a:p>
        </p:txBody>
      </p:sp>
      <p:pic>
        <p:nvPicPr>
          <p:cNvPr id="5" name="Content Placeholder 4" descr="masada diagram.jpg"/>
          <p:cNvPicPr>
            <a:picLocks noGrp="1" noChangeAspect="1"/>
          </p:cNvPicPr>
          <p:nvPr>
            <p:ph idx="1"/>
          </p:nvPr>
        </p:nvPicPr>
        <p:blipFill>
          <a:blip r:embed="rId2"/>
          <a:stretch>
            <a:fillRect/>
          </a:stretch>
        </p:blipFill>
        <p:spPr>
          <a:xfrm>
            <a:off x="75767" y="1524000"/>
            <a:ext cx="8992033" cy="52578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800600"/>
          </a:xfrm>
        </p:spPr>
        <p:txBody>
          <a:bodyPr>
            <a:normAutofit lnSpcReduction="10000"/>
          </a:bodyPr>
          <a:lstStyle/>
          <a:p>
            <a:r>
              <a:rPr lang="en-US" dirty="0" smtClean="0"/>
              <a:t>In AD 64, the Roman governor confiscated money from the temple funds because taxes from Judea were overdue.</a:t>
            </a:r>
          </a:p>
          <a:p>
            <a:r>
              <a:rPr lang="en-US" dirty="0" smtClean="0"/>
              <a:t>When the Jews rioted, the Roman soldiers were permitted to plunder the city.</a:t>
            </a:r>
          </a:p>
          <a:p>
            <a:r>
              <a:rPr lang="en-US" dirty="0" smtClean="0"/>
              <a:t>This led to further widespread rebellion, which prompted Nero to send troops in under Vespasian.</a:t>
            </a:r>
          </a:p>
          <a:p>
            <a:r>
              <a:rPr lang="en-US" dirty="0" smtClean="0"/>
              <a:t>The campaign was interrupted by the death of Nero and Vespasian’s efforts to become emperor. However, the Jews were subjugated by Vespasian’s son Titus.</a:t>
            </a:r>
          </a:p>
          <a:p>
            <a:r>
              <a:rPr lang="en-US" dirty="0" smtClean="0"/>
              <a:t>In AD 135 the Jews were driven out of Jerusalem and forbidden to return.</a:t>
            </a:r>
            <a:endParaRPr lang="en-US" dirty="0"/>
          </a:p>
        </p:txBody>
      </p:sp>
      <p:sp>
        <p:nvSpPr>
          <p:cNvPr id="3" name="Title 2"/>
          <p:cNvSpPr>
            <a:spLocks noGrp="1"/>
          </p:cNvSpPr>
          <p:nvPr>
            <p:ph type="title"/>
          </p:nvPr>
        </p:nvSpPr>
        <p:spPr/>
        <p:txBody>
          <a:bodyPr/>
          <a:lstStyle/>
          <a:p>
            <a:r>
              <a:rPr smtClean="0"/>
              <a:t>Subjugation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descr="Masada_Israel.jpg"/>
          <p:cNvPicPr>
            <a:picLocks noGrp="1" noChangeAspect="1"/>
          </p:cNvPicPr>
          <p:nvPr>
            <p:ph idx="1"/>
          </p:nvPr>
        </p:nvPicPr>
        <p:blipFill>
          <a:blip r:embed="rId2"/>
          <a:stretch>
            <a:fillRect/>
          </a:stretch>
        </p:blipFill>
        <p:spPr>
          <a:xfrm>
            <a:off x="76200" y="457200"/>
            <a:ext cx="9067800" cy="6128322"/>
          </a:xfrm>
        </p:spPr>
      </p:pic>
      <p:sp>
        <p:nvSpPr>
          <p:cNvPr id="3" name="Title 2"/>
          <p:cNvSpPr>
            <a:spLocks noGrp="1"/>
          </p:cNvSpPr>
          <p:nvPr>
            <p:ph type="title"/>
          </p:nvPr>
        </p:nvSpPr>
        <p:spPr/>
        <p:txBody>
          <a:bodyPr/>
          <a:lstStyle/>
          <a:p>
            <a:r>
              <a:rPr smtClean="0"/>
              <a:t>Masada</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t>Masada</a:t>
            </a:r>
            <a:endParaRPr lang="en-US" dirty="0"/>
          </a:p>
        </p:txBody>
      </p:sp>
      <p:pic>
        <p:nvPicPr>
          <p:cNvPr id="6" name="Content Placeholder 5" descr="Masada-aerial-from-northwest,-tb010703306-bibleplaces.jpg"/>
          <p:cNvPicPr>
            <a:picLocks noGrp="1" noChangeAspect="1"/>
          </p:cNvPicPr>
          <p:nvPr>
            <p:ph idx="1"/>
          </p:nvPr>
        </p:nvPicPr>
        <p:blipFill>
          <a:blip r:embed="rId2"/>
          <a:stretch>
            <a:fillRect/>
          </a:stretch>
        </p:blipFill>
        <p:spPr>
          <a:xfrm>
            <a:off x="304800" y="228600"/>
            <a:ext cx="8636000" cy="64770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t>Masada</a:t>
            </a:r>
            <a:endParaRPr lang="en-US" dirty="0"/>
          </a:p>
        </p:txBody>
      </p:sp>
      <p:pic>
        <p:nvPicPr>
          <p:cNvPr id="5" name="Content Placeholder 4" descr="Masada recreated frontal view.JPG"/>
          <p:cNvPicPr>
            <a:picLocks noGrp="1" noChangeAspect="1"/>
          </p:cNvPicPr>
          <p:nvPr>
            <p:ph idx="1"/>
          </p:nvPr>
        </p:nvPicPr>
        <p:blipFill>
          <a:blip r:embed="rId2" cstate="print"/>
          <a:stretch>
            <a:fillRect/>
          </a:stretch>
        </p:blipFill>
        <p:spPr>
          <a:xfrm>
            <a:off x="2905626" y="76200"/>
            <a:ext cx="5552574" cy="6698344"/>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t>Masada</a:t>
            </a:r>
            <a:endParaRPr lang="en-US" dirty="0"/>
          </a:p>
        </p:txBody>
      </p:sp>
      <p:pic>
        <p:nvPicPr>
          <p:cNvPr id="6" name="Content Placeholder 5" descr="303_MasadaMap040930.jpg"/>
          <p:cNvPicPr>
            <a:picLocks noGrp="1" noChangeAspect="1"/>
          </p:cNvPicPr>
          <p:nvPr>
            <p:ph idx="1"/>
          </p:nvPr>
        </p:nvPicPr>
        <p:blipFill>
          <a:blip r:embed="rId2"/>
          <a:stretch>
            <a:fillRect/>
          </a:stretch>
        </p:blipFill>
        <p:spPr>
          <a:xfrm>
            <a:off x="3219450" y="179768"/>
            <a:ext cx="5695950" cy="6618533"/>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838200"/>
          </a:xfrm>
        </p:spPr>
        <p:txBody>
          <a:bodyPr/>
          <a:lstStyle/>
          <a:p>
            <a:r>
              <a:rPr smtClean="0"/>
              <a:t>Masada</a:t>
            </a:r>
            <a:endParaRPr lang="en-US" dirty="0"/>
          </a:p>
        </p:txBody>
      </p:sp>
      <p:sp>
        <p:nvSpPr>
          <p:cNvPr id="4" name="Content Placeholder 3"/>
          <p:cNvSpPr>
            <a:spLocks noGrp="1"/>
          </p:cNvSpPr>
          <p:nvPr>
            <p:ph idx="1"/>
          </p:nvPr>
        </p:nvSpPr>
        <p:spPr>
          <a:xfrm>
            <a:off x="304800" y="838200"/>
            <a:ext cx="8686800" cy="5638800"/>
          </a:xfrm>
        </p:spPr>
        <p:txBody>
          <a:bodyPr>
            <a:noAutofit/>
          </a:bodyPr>
          <a:lstStyle/>
          <a:p>
            <a:r>
              <a:rPr lang="en-US" sz="1500" dirty="0" smtClean="0"/>
              <a:t>The only written source about Masada is Josephus Flavius’ </a:t>
            </a:r>
            <a:r>
              <a:rPr lang="en-US" sz="1500" i="1" dirty="0" smtClean="0"/>
              <a:t>The Jewish War</a:t>
            </a:r>
            <a:r>
              <a:rPr lang="en-US" sz="1500" dirty="0" smtClean="0"/>
              <a:t>. Born Joseph </a:t>
            </a:r>
            <a:r>
              <a:rPr lang="en-US" sz="1500" dirty="0" err="1" smtClean="0"/>
              <a:t>ben</a:t>
            </a:r>
            <a:r>
              <a:rPr lang="en-US" sz="1500" dirty="0" smtClean="0"/>
              <a:t> </a:t>
            </a:r>
            <a:r>
              <a:rPr lang="en-US" sz="1500" dirty="0" err="1" smtClean="0"/>
              <a:t>Matityahu</a:t>
            </a:r>
            <a:r>
              <a:rPr lang="en-US" sz="1500" dirty="0" smtClean="0"/>
              <a:t> into a priestly family, Flavius was a young leader at the outbreak of the Great Jewish Rebellion against Rome (AD 66) when he was appointed governor of Galilee. Calling himself Josephus Flavius, he became a Roman citizen and a successful historian.</a:t>
            </a:r>
          </a:p>
          <a:p>
            <a:r>
              <a:rPr lang="en-US" sz="1500" dirty="0" smtClean="0"/>
              <a:t>According to Flavius, Herod the Great built the fortress of Masada between 37 and 31 BC. Herod, an </a:t>
            </a:r>
            <a:r>
              <a:rPr lang="en-US" sz="1500" dirty="0" err="1" smtClean="0"/>
              <a:t>Idumean</a:t>
            </a:r>
            <a:r>
              <a:rPr lang="en-US" sz="1500" dirty="0" smtClean="0"/>
              <a:t> (from Edom [south of Judea &amp; southeast of Dead Sea]), had been made King of Judea by his Roman overlords and “furnished this fortress as a refuge for himself.” It included a casemate wall around the plateau, storehouses, large cisterns ingeniously filled with rainwater, barracks, palaces and an armory.</a:t>
            </a:r>
          </a:p>
          <a:p>
            <a:pPr lvl="1"/>
            <a:r>
              <a:rPr lang="en-US" sz="1500" dirty="0" smtClean="0"/>
              <a:t>IDUME'A (id-u-</a:t>
            </a:r>
            <a:r>
              <a:rPr lang="en-US" sz="1500" dirty="0" err="1" smtClean="0"/>
              <a:t>me'a</a:t>
            </a:r>
            <a:r>
              <a:rPr lang="en-US" sz="1500" dirty="0" smtClean="0"/>
              <a:t>; Gk. "Pertaining to Edom").</a:t>
            </a:r>
          </a:p>
          <a:p>
            <a:pPr lvl="1"/>
            <a:r>
              <a:rPr lang="en-US" sz="1500" dirty="0" smtClean="0"/>
              <a:t>This is a term employed by Greeks and Romans for the country of Edom (Mk 3:8). After the fall of Jerusalem (587 BC) the </a:t>
            </a:r>
            <a:r>
              <a:rPr lang="en-US" sz="1500" dirty="0" err="1" smtClean="0"/>
              <a:t>Edomites</a:t>
            </a:r>
            <a:r>
              <a:rPr lang="en-US" sz="1500" dirty="0" smtClean="0"/>
              <a:t> began to advance northward . By 312 B.C. the </a:t>
            </a:r>
            <a:r>
              <a:rPr lang="en-US" sz="1500" dirty="0" err="1" smtClean="0"/>
              <a:t>Nabataeans</a:t>
            </a:r>
            <a:r>
              <a:rPr lang="en-US" sz="1500" dirty="0" smtClean="0"/>
              <a:t>, who established themselves in Edom, drove them from Petra. The </a:t>
            </a:r>
            <a:r>
              <a:rPr lang="en-US" sz="1500" dirty="0" err="1" smtClean="0"/>
              <a:t>Edomites</a:t>
            </a:r>
            <a:r>
              <a:rPr lang="en-US" sz="1500" dirty="0" smtClean="0"/>
              <a:t> were gradually pushed into the southern half of Judea, including the region around Hebron, an area that the Greeks later called </a:t>
            </a:r>
            <a:r>
              <a:rPr lang="en-US" sz="1500" dirty="0" err="1" smtClean="0"/>
              <a:t>Idumea</a:t>
            </a:r>
            <a:r>
              <a:rPr lang="en-US" sz="1500" dirty="0" smtClean="0"/>
              <a:t>.</a:t>
            </a:r>
          </a:p>
          <a:p>
            <a:pPr lvl="1"/>
            <a:r>
              <a:rPr lang="en-US" sz="1500" dirty="0" smtClean="0"/>
              <a:t>Judas Maccabaeus warred against them and a half century later John </a:t>
            </a:r>
            <a:r>
              <a:rPr lang="en-US" sz="1500" dirty="0" err="1" smtClean="0"/>
              <a:t>Hyrcanus</a:t>
            </a:r>
            <a:r>
              <a:rPr lang="en-US" sz="1500" dirty="0" smtClean="0"/>
              <a:t> completely subdued them, imposed the rite of circumcision, and invoked the old Jewish law of assembly (Deut 23:7-8).</a:t>
            </a:r>
          </a:p>
          <a:p>
            <a:pPr lvl="1"/>
            <a:r>
              <a:rPr lang="en-US" sz="1500" dirty="0" smtClean="0"/>
              <a:t>Julius Caesar in 47 BC appointed an </a:t>
            </a:r>
            <a:r>
              <a:rPr lang="en-US" sz="1500" dirty="0" err="1" smtClean="0"/>
              <a:t>Idumean</a:t>
            </a:r>
            <a:r>
              <a:rPr lang="en-US" sz="1500" dirty="0" smtClean="0"/>
              <a:t>, Antipater, procurator of Judea, Samaria, and Galilee. Herod, son of Antipater, was crowned king of the Jews in 37 BC. When Titus besieged Jerusalem in A.D. 70, the </a:t>
            </a:r>
            <a:r>
              <a:rPr lang="en-US" sz="1500" dirty="0" err="1" smtClean="0"/>
              <a:t>Idumeans</a:t>
            </a:r>
            <a:r>
              <a:rPr lang="en-US" sz="1500" dirty="0" smtClean="0"/>
              <a:t> joined the Jews in rebellion against Rome. Josephus says that 20,000 </a:t>
            </a:r>
            <a:r>
              <a:rPr lang="en-US" sz="1500" dirty="0" err="1" smtClean="0"/>
              <a:t>Idumeans</a:t>
            </a:r>
            <a:r>
              <a:rPr lang="en-US" sz="1500" dirty="0" smtClean="0"/>
              <a:t> were admitted as defenders of the Holy City. Once within, they proceeded to rob and kill, but these traitors received the same fate as the few surviving Jews when Rome took over Jerusalem. </a:t>
            </a:r>
            <a:r>
              <a:rPr lang="en-US" sz="1500" dirty="0" err="1" smtClean="0"/>
              <a:t>Idumea</a:t>
            </a:r>
            <a:r>
              <a:rPr lang="en-US" sz="1500" dirty="0" smtClean="0"/>
              <a:t>, or Edom, ceased to be.</a:t>
            </a:r>
            <a:endParaRPr lang="en-US" sz="15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762000"/>
          </a:xfrm>
        </p:spPr>
        <p:txBody>
          <a:bodyPr/>
          <a:lstStyle/>
          <a:p>
            <a:r>
              <a:rPr smtClean="0"/>
              <a:t>Masada</a:t>
            </a:r>
            <a:endParaRPr lang="en-US" dirty="0"/>
          </a:p>
        </p:txBody>
      </p:sp>
      <p:sp>
        <p:nvSpPr>
          <p:cNvPr id="4" name="Content Placeholder 3"/>
          <p:cNvSpPr>
            <a:spLocks noGrp="1"/>
          </p:cNvSpPr>
          <p:nvPr>
            <p:ph idx="1"/>
          </p:nvPr>
        </p:nvSpPr>
        <p:spPr>
          <a:xfrm>
            <a:off x="304800" y="1143000"/>
            <a:ext cx="8686800" cy="5334000"/>
          </a:xfrm>
        </p:spPr>
        <p:txBody>
          <a:bodyPr>
            <a:noAutofit/>
          </a:bodyPr>
          <a:lstStyle/>
          <a:p>
            <a:r>
              <a:rPr lang="en-US" sz="1600" dirty="0" smtClean="0"/>
              <a:t>Some 75 years after Herod’s death, at the beginning of the Revolt of the Jews against the Romans in 66 CE, a group of Jewish rebels overcame the Roman garrison of Masada. After the fall of Jerusalem and the destruction of the Temple (70 CE) they were joined by zealots and their families who had fled from Jerusalem. There, they held out for three years, raiding and harassing the Romans.</a:t>
            </a:r>
          </a:p>
          <a:p>
            <a:r>
              <a:rPr lang="en-US" sz="1600" dirty="0" smtClean="0"/>
              <a:t>Then, in 73 CE, Roman governor Flavius Silva marched against Masada with the Tenth Legion, auxiliary units and thousands of Jewish prisoners-of-war. The Romans established camps at the base of Masada, laid siege to it and built a circumvallation wall. They then constructed a rampart of thousands of tons of stones and beaten earth against the western approaches of the fortress and, in the spring of 74 CE, moved a battering ram up the ramp and breached the wall of the fortress.</a:t>
            </a:r>
          </a:p>
          <a:p>
            <a:r>
              <a:rPr lang="en-US" sz="1600" dirty="0" smtClean="0"/>
              <a:t>Once it became apparent that the Tenth Legion's battering rams and catapults would succeed in breaching Masada's walls, </a:t>
            </a:r>
            <a:r>
              <a:rPr lang="en-US" sz="1600" dirty="0" err="1" smtClean="0"/>
              <a:t>Elazar</a:t>
            </a:r>
            <a:r>
              <a:rPr lang="en-US" sz="1600" dirty="0" smtClean="0"/>
              <a:t> </a:t>
            </a:r>
            <a:r>
              <a:rPr lang="en-US" sz="1600" dirty="0" err="1" smtClean="0"/>
              <a:t>ben</a:t>
            </a:r>
            <a:r>
              <a:rPr lang="en-US" sz="1600" dirty="0" smtClean="0"/>
              <a:t> </a:t>
            </a:r>
            <a:r>
              <a:rPr lang="en-US" sz="1600" dirty="0" err="1" smtClean="0"/>
              <a:t>Yair</a:t>
            </a:r>
            <a:r>
              <a:rPr lang="en-US" sz="1600" dirty="0" smtClean="0"/>
              <a:t> - the Zealots’ leader - decided that all the Jewish defenders should commit suicide; the alternative facing the fortress’s defenders were hardly more attractive than death.</a:t>
            </a:r>
          </a:p>
          <a:p>
            <a:r>
              <a:rPr lang="en-US" sz="1600" dirty="0" smtClean="0"/>
              <a:t>Flavius dramatically recounts the story told him by two surviving women. The defenders – almost one thousand men, women and children – led by </a:t>
            </a:r>
            <a:r>
              <a:rPr lang="en-US" sz="1600" dirty="0" err="1" smtClean="0"/>
              <a:t>ben</a:t>
            </a:r>
            <a:r>
              <a:rPr lang="en-US" sz="1600" dirty="0" smtClean="0"/>
              <a:t> </a:t>
            </a:r>
            <a:r>
              <a:rPr lang="en-US" sz="1600" dirty="0" err="1" smtClean="0"/>
              <a:t>Yair</a:t>
            </a:r>
            <a:r>
              <a:rPr lang="en-US" sz="1600" dirty="0" smtClean="0"/>
              <a:t>, burnt down the fortress and killed each other. The Zealots cast lots to choose 10 men to kill the remainder. They then chose among themselves the one man who would kill the survivors. That last Jew then killed himself.</a:t>
            </a:r>
            <a:endParaRPr lang="en-US"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762000"/>
          </a:xfrm>
        </p:spPr>
        <p:txBody>
          <a:bodyPr/>
          <a:lstStyle/>
          <a:p>
            <a:r>
              <a:rPr smtClean="0"/>
              <a:t>Masada</a:t>
            </a:r>
            <a:endParaRPr lang="en-US" dirty="0"/>
          </a:p>
        </p:txBody>
      </p:sp>
      <p:sp>
        <p:nvSpPr>
          <p:cNvPr id="4" name="Content Placeholder 3"/>
          <p:cNvSpPr>
            <a:spLocks noGrp="1"/>
          </p:cNvSpPr>
          <p:nvPr>
            <p:ph idx="1"/>
          </p:nvPr>
        </p:nvSpPr>
        <p:spPr>
          <a:xfrm>
            <a:off x="304800" y="990600"/>
            <a:ext cx="8686800" cy="5486400"/>
          </a:xfrm>
        </p:spPr>
        <p:txBody>
          <a:bodyPr>
            <a:noAutofit/>
          </a:bodyPr>
          <a:lstStyle/>
          <a:p>
            <a:r>
              <a:rPr lang="en-US" sz="1700" dirty="0" err="1" smtClean="0"/>
              <a:t>Elazar’s</a:t>
            </a:r>
            <a:r>
              <a:rPr lang="en-US" sz="1700" dirty="0" smtClean="0"/>
              <a:t> final speech clearly was a masterful oration:</a:t>
            </a:r>
          </a:p>
          <a:p>
            <a:pPr lvl="1"/>
            <a:r>
              <a:rPr lang="en-US" sz="1600" dirty="0" smtClean="0"/>
              <a:t>"Since we long ago resolved never to be servants to the Romans, nor to any other than to God Himself, Who alone is the true and just Lord of mankind, the time is now come that obliges us to make that resolution true in practice ...We were the very first that revolted, and we are the last to fight against them; and I cannot but esteem it as a favor that God has granted us, that it is still in our power to die bravely, and in a state of freedom."</a:t>
            </a:r>
          </a:p>
          <a:p>
            <a:r>
              <a:rPr lang="en-US" sz="1700" dirty="0" smtClean="0"/>
              <a:t>The story of Masada survived in the writings of Josephus but not many Jews read his works and for well over fifteen hundred years it was a more or less forgotten episode in Jewish history. Then, in the 1920's, Hebrew writer Isaac </a:t>
            </a:r>
            <a:r>
              <a:rPr lang="en-US" sz="1700" dirty="0" err="1" smtClean="0"/>
              <a:t>Lamdan</a:t>
            </a:r>
            <a:r>
              <a:rPr lang="en-US" sz="1700" dirty="0" smtClean="0"/>
              <a:t> wrote "Masada," a poetic history of the anguished Jewish fight against a world full of enemies. According to Professor David </a:t>
            </a:r>
            <a:r>
              <a:rPr lang="en-US" sz="1700" dirty="0" err="1" smtClean="0"/>
              <a:t>Roskies</a:t>
            </a:r>
            <a:r>
              <a:rPr lang="en-US" sz="1700" dirty="0" smtClean="0"/>
              <a:t>, </a:t>
            </a:r>
            <a:r>
              <a:rPr lang="en-US" sz="1700" dirty="0" err="1" smtClean="0"/>
              <a:t>Lamdan's</a:t>
            </a:r>
            <a:r>
              <a:rPr lang="en-US" sz="1700" dirty="0" smtClean="0"/>
              <a:t> poem, "later inspired the uprising in the Warsaw Ghetto."</a:t>
            </a:r>
          </a:p>
          <a:p>
            <a:r>
              <a:rPr lang="en-US" sz="1800" dirty="0" smtClean="0"/>
              <a:t>The heroic story of Masada and its dramatic end attracted many explorers to the Judean desert in attempts to locate the remains of the fortress. The site was identified in 1842, but intensive excavations took place only in the mid-1960's with the help of hundreds of enthusiastic volunteers from Israel and from many foreign countries.</a:t>
            </a:r>
          </a:p>
          <a:p>
            <a:r>
              <a:rPr lang="en-US" sz="1800" dirty="0" smtClean="0">
                <a:solidFill>
                  <a:srgbClr val="00B0F0"/>
                </a:solidFill>
              </a:rPr>
              <a:t>To many, Masada symbolizes the determination of the Jewish people to be free in its own land.</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47</TotalTime>
  <Words>348</Words>
  <Application>Microsoft Office PowerPoint</Application>
  <PresentationFormat>On-screen Show (4:3)</PresentationFormat>
  <Paragraphs>32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Masada</vt:lpstr>
      <vt:lpstr>Subjugation</vt:lpstr>
      <vt:lpstr>Masada</vt:lpstr>
      <vt:lpstr>Masada</vt:lpstr>
      <vt:lpstr>Masada</vt:lpstr>
      <vt:lpstr>Masada</vt:lpstr>
      <vt:lpstr>Masada</vt:lpstr>
      <vt:lpstr>Masada</vt:lpstr>
      <vt:lpstr>Masada</vt:lpstr>
      <vt:lpstr>Masada</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Masada</dc:title>
  <dc:creator>Rebecca Lopez</dc:creator>
  <cp:lastModifiedBy>Rebecca Lopez</cp:lastModifiedBy>
  <cp:revision>4</cp:revision>
  <dcterms:created xsi:type="dcterms:W3CDTF">2013-12-04T08:33:01Z</dcterms:created>
  <dcterms:modified xsi:type="dcterms:W3CDTF">2013-12-04T16:28:49Z</dcterms:modified>
</cp:coreProperties>
</file>